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6"/>
  </p:notesMasterIdLst>
  <p:sldIdLst>
    <p:sldId id="283" r:id="rId2"/>
    <p:sldId id="258" r:id="rId3"/>
    <p:sldId id="259" r:id="rId4"/>
    <p:sldId id="260" r:id="rId5"/>
    <p:sldId id="262" r:id="rId6"/>
    <p:sldId id="263" r:id="rId7"/>
    <p:sldId id="277" r:id="rId8"/>
    <p:sldId id="278" r:id="rId9"/>
    <p:sldId id="279" r:id="rId10"/>
    <p:sldId id="280" r:id="rId11"/>
    <p:sldId id="281" r:id="rId12"/>
    <p:sldId id="282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5A3A"/>
    <a:srgbClr val="FFF4D1"/>
    <a:srgbClr val="E1CEFA"/>
    <a:srgbClr val="F9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81" d="100"/>
          <a:sy n="81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9BD81-0973-4279-A721-F2454F63A480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C3D19-3944-4B8C-8970-68C2E6EBB6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518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77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02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47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4155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03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02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2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95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77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27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50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97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Sujit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Debnath</a:t>
            </a:r>
            <a:r>
              <a:rPr lang="en-US" baseline="0" dirty="0" smtClean="0"/>
              <a:t>. Asst. Teacher(Math) </a:t>
            </a:r>
            <a:r>
              <a:rPr lang="en-US" baseline="0" dirty="0" err="1" smtClean="0"/>
              <a:t>Shahidpur</a:t>
            </a:r>
            <a:r>
              <a:rPr lang="en-US" baseline="0" dirty="0" smtClean="0"/>
              <a:t> Khan A </a:t>
            </a:r>
            <a:r>
              <a:rPr lang="en-US" baseline="0" dirty="0" err="1" smtClean="0"/>
              <a:t>Sobur</a:t>
            </a:r>
            <a:r>
              <a:rPr lang="en-US" baseline="0" dirty="0" smtClean="0"/>
              <a:t> Secondary School.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C3D19-3944-4B8C-8970-68C2E6EBB60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6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85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49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54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2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72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4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24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3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7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6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21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D8BD707-D9CF-40AE-B4C6-C98DA3205C09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6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1499616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116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</a:t>
            </a:r>
            <a:r>
              <a:rPr lang="en-US" sz="11600" dirty="0" err="1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11600" dirty="0" err="1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116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3999"/>
            <a:ext cx="9144000" cy="5565913"/>
          </a:xfrm>
        </p:spPr>
      </p:pic>
      <p:sp>
        <p:nvSpPr>
          <p:cNvPr id="3" name="Rectangle 2"/>
          <p:cNvSpPr/>
          <p:nvPr/>
        </p:nvSpPr>
        <p:spPr>
          <a:xfrm>
            <a:off x="0" y="1905000"/>
            <a:ext cx="8915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মোঃশাহ আলম</a:t>
            </a:r>
          </a:p>
          <a:p>
            <a:r>
              <a:rPr lang="bn-BD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 (গনিত)</a:t>
            </a:r>
          </a:p>
          <a:p>
            <a:r>
              <a:rPr lang="bn-BD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হাতিয়র কামিল মাদ্রাসা</a:t>
            </a:r>
          </a:p>
          <a:p>
            <a:r>
              <a:rPr lang="bn-BD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কালাই, জয়পুরহাট।</a:t>
            </a:r>
          </a:p>
        </p:txBody>
      </p:sp>
    </p:spTree>
    <p:extLst>
      <p:ext uri="{BB962C8B-B14F-4D97-AF65-F5344CB8AC3E}">
        <p14:creationId xmlns:p14="http://schemas.microsoft.com/office/powerpoint/2010/main" val="281180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484525"/>
            <a:ext cx="8839200" cy="34778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x-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অক্ষ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বরাবর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ছক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কাগজের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একঘরকে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ব্যবধানের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উচ্চসীমার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y-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অক্ষ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বরাবর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ছক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কাগজের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একঘরকে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ক্রমযোজিত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ধরে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প্রদত্ত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উপাত্তের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ক্রমযোজিত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গণসংখ্যার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লেখচিত্র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রেখা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আঁকা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হল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গ্রাফটি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বোর্ডে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আঁকতে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err="1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3600" dirty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গ্রাফটি</a:t>
            </a:r>
            <a:r>
              <a:rPr lang="en-US" sz="36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খাতায়</a:t>
            </a:r>
            <a:r>
              <a:rPr lang="en-US" sz="36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তুলে</a:t>
            </a:r>
            <a:r>
              <a:rPr lang="en-US" sz="3600" dirty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নিবে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136566"/>
              </p:ext>
            </p:extLst>
          </p:nvPr>
        </p:nvGraphicFramePr>
        <p:xfrm>
          <a:off x="152400" y="4114800"/>
          <a:ext cx="88392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  <a:gridCol w="220980"/>
              </a:tblGrid>
              <a:tr h="25908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11314"/>
            <a:ext cx="8763000" cy="707886"/>
          </a:xfrm>
          <a:prstGeom prst="rect">
            <a:avLst/>
          </a:prstGeom>
          <a:gradFill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দলগত</a:t>
            </a:r>
            <a:r>
              <a:rPr lang="en-US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630263"/>
            <a:ext cx="8763000" cy="440120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শ্রেণির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৬০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৫০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নম্বরের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সাময়িক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পরীক্ষায়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প্রাপ্ত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নম্বরের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গণসংখ্যা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নিবেশন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সারণি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হলোঃ</a:t>
            </a:r>
            <a:r>
              <a:rPr lang="en-US" sz="2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pPr algn="just"/>
            <a:endParaRPr lang="en-US" sz="24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endParaRPr lang="en-US" sz="2400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endParaRPr lang="en-US" sz="24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endParaRPr lang="en-US" sz="2400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endParaRPr lang="en-US" sz="24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endParaRPr lang="en-US" sz="2400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endParaRPr lang="en-US" sz="24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উপাত্তের</a:t>
            </a:r>
            <a:r>
              <a:rPr lang="en-US" sz="40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রেখা</a:t>
            </a:r>
            <a:r>
              <a:rPr lang="en-US" sz="40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আঁক</a:t>
            </a:r>
            <a:r>
              <a:rPr lang="en-US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9271005"/>
                  </p:ext>
                </p:extLst>
              </p:nvPr>
            </p:nvGraphicFramePr>
            <p:xfrm>
              <a:off x="381000" y="3276600"/>
              <a:ext cx="8458200" cy="163468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09700"/>
                    <a:gridCol w="1257300"/>
                    <a:gridCol w="1562100"/>
                    <a:gridCol w="1409700"/>
                    <a:gridCol w="1409700"/>
                    <a:gridCol w="14097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32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প্রাপ্ত</a:t>
                          </a:r>
                          <a:r>
                            <a:rPr lang="en-US" sz="32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32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নম্বর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১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১০</m:t>
                                </m:r>
                              </m:oMath>
                            </m:oMathPara>
                          </a14:m>
                          <a:endParaRPr lang="en-US" sz="32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১১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২০</m:t>
                                </m:r>
                              </m:oMath>
                            </m:oMathPara>
                          </a14:m>
                          <a:endParaRPr lang="en-US" sz="32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২১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৩০</m:t>
                                </m:r>
                              </m:oMath>
                            </m:oMathPara>
                          </a14:m>
                          <a:endParaRPr lang="en-US" sz="32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৩১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৪০</m:t>
                                </m:r>
                              </m:oMath>
                            </m:oMathPara>
                          </a14:m>
                          <a:endParaRPr lang="en-US" sz="32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৪১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৫০</m:t>
                                </m:r>
                              </m:oMath>
                            </m:oMathPara>
                          </a14:m>
                          <a:endParaRPr lang="en-US" sz="3200" b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32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গণসংখ্যা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৭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১০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১৬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১৮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৯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9271005"/>
                  </p:ext>
                </p:extLst>
              </p:nvPr>
            </p:nvGraphicFramePr>
            <p:xfrm>
              <a:off x="381000" y="3276600"/>
              <a:ext cx="8458200" cy="163468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09700"/>
                    <a:gridCol w="1257300"/>
                    <a:gridCol w="1562100"/>
                    <a:gridCol w="1409700"/>
                    <a:gridCol w="1409700"/>
                    <a:gridCol w="1409700"/>
                  </a:tblGrid>
                  <a:tr h="1055561">
                    <a:tc>
                      <a:txBody>
                        <a:bodyPr/>
                        <a:lstStyle/>
                        <a:p>
                          <a:r>
                            <a:rPr lang="en-US" sz="32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প্রাপ্ত</a:t>
                          </a:r>
                          <a:r>
                            <a:rPr lang="en-US" sz="32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32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নম্বর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12621" t="-6936" r="-461165" b="-745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70428" t="-6936" r="-269650" b="-745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300866" t="-6936" r="-200000" b="-745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00866" t="-6936" r="-100000" b="-745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500866" t="-6936" b="-74566"/>
                          </a:stretch>
                        </a:blip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32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গণসংখ্যা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৭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১০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১৬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১৮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৯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806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305336"/>
            <a:ext cx="7696200" cy="624786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  <a:endParaRPr lang="en-US" sz="3200" u="sng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রেখার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অপর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32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রেখা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অংকন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 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৭০</a:t>
            </a:r>
          </a:p>
          <a:p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৬০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৫০</a:t>
            </a:r>
          </a:p>
          <a:p>
            <a:r>
              <a:rPr lang="en-US" sz="2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৪০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৩০</a:t>
            </a:r>
          </a:p>
          <a:p>
            <a:r>
              <a:rPr lang="en-US" sz="2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২০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১০</a:t>
            </a:r>
            <a:endParaRPr lang="en-US" sz="2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6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16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      ০১    ১০   ২০   ৩০   ৪০   ৫০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২য়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শ্রেণির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ক্রম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যোজিত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গণসংখ্যা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শ্রেণির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ক্রম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যোজিত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গণসংখ্যা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৫০?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৫ম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শ্রেণির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ক্রম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যোজিত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গণসংখ্যা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805389"/>
              </p:ext>
            </p:extLst>
          </p:nvPr>
        </p:nvGraphicFramePr>
        <p:xfrm>
          <a:off x="1512280" y="1905000"/>
          <a:ext cx="6096000" cy="2929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6450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450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949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450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450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450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450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450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2133600" y="4081098"/>
            <a:ext cx="597877" cy="719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731477" y="3733801"/>
            <a:ext cx="633045" cy="347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323491" y="3050158"/>
            <a:ext cx="609600" cy="742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933091" y="2645710"/>
            <a:ext cx="609601" cy="4044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542692" y="2286001"/>
            <a:ext cx="609600" cy="359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86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381000"/>
            <a:ext cx="8305800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286000"/>
            <a:ext cx="8839200" cy="403187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উপরোক্ত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তথ্যের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ভিত্তিতে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রেখা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আঁক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57886989"/>
                  </p:ext>
                </p:extLst>
              </p:nvPr>
            </p:nvGraphicFramePr>
            <p:xfrm>
              <a:off x="152400" y="2286000"/>
              <a:ext cx="8839200" cy="16374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04900"/>
                    <a:gridCol w="1104900"/>
                    <a:gridCol w="1104900"/>
                    <a:gridCol w="1104900"/>
                    <a:gridCol w="1104900"/>
                    <a:gridCol w="1104900"/>
                    <a:gridCol w="1104900"/>
                    <a:gridCol w="11049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প্রাপ্ত</a:t>
                          </a:r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4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নম্বর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২৫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৩৪</m:t>
                                </m:r>
                              </m:oMath>
                            </m:oMathPara>
                          </a14:m>
                          <a:endParaRPr lang="en-US" sz="2400" b="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৩৫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2400" b="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৪৪</a:t>
                          </a:r>
                          <a:endParaRPr lang="en-US" sz="2400" b="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৪৫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৫৪</m:t>
                                </m:r>
                              </m:oMath>
                            </m:oMathPara>
                          </a14:m>
                          <a:endParaRPr lang="en-US" sz="2400" b="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৫৫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2400" b="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৬৪</a:t>
                          </a:r>
                          <a:endParaRPr lang="en-US" sz="2400" b="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৬৫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2400" b="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৭৪</a:t>
                          </a:r>
                          <a:endParaRPr lang="en-US" sz="2400" b="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৭৫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৮৪</m:t>
                                </m:r>
                              </m:oMath>
                            </m:oMathPara>
                          </a14:m>
                          <a:endParaRPr lang="en-US" sz="2400" b="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৮৫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2400" b="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৯৪</a:t>
                          </a:r>
                          <a:endParaRPr lang="en-US" sz="2400" b="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গণসংখ্যা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৫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১০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১৫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২০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৩০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১৬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৪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57886989"/>
                  </p:ext>
                </p:extLst>
              </p:nvPr>
            </p:nvGraphicFramePr>
            <p:xfrm>
              <a:off x="152400" y="2286000"/>
              <a:ext cx="8839200" cy="16374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04900"/>
                    <a:gridCol w="1104900"/>
                    <a:gridCol w="1104900"/>
                    <a:gridCol w="1104900"/>
                    <a:gridCol w="1104900"/>
                    <a:gridCol w="1104900"/>
                    <a:gridCol w="1104900"/>
                    <a:gridCol w="1104900"/>
                  </a:tblGrid>
                  <a:tr h="1180275">
                    <a:tc>
                      <a:txBody>
                        <a:bodyPr/>
                        <a:lstStyle/>
                        <a:p>
                          <a:r>
                            <a:rPr lang="en-US" sz="24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প্রাপ্ত</a:t>
                          </a:r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4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নম্বর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9451" t="-4124" r="-597253" b="-50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552" t="-4124" r="-500552" b="-50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552" t="-4124" r="-400552" b="-50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552" t="-4124" r="-300552" b="-50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97802" t="-4124" r="-198901" b="-50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601105" t="-4124" r="-100000" b="-50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701105" t="-4124" b="-50515"/>
                          </a:stretch>
                        </a:blipFill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dirty="0" err="1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গণসংখ্যা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৫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১০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১৫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২০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৩০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১৬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৪</a:t>
                          </a:r>
                          <a:endParaRPr lang="en-US" sz="24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6146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534400" cy="1862048"/>
          </a:xfrm>
          <a:prstGeom prst="rect">
            <a:avLst/>
          </a:prstGeom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15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362200"/>
            <a:ext cx="84582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62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26616"/>
            <a:ext cx="8458200" cy="517064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নবম</a:t>
            </a:r>
            <a:endParaRPr lang="en-US" sz="6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endParaRPr lang="en-US" sz="6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শিরোনামঃ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পরিসংখ্যান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সতের</a:t>
            </a:r>
            <a:endParaRPr lang="en-US" sz="6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৫০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077200" cy="149961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8000" u="sng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8000" u="sng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571214"/>
            <a:ext cx="8077200" cy="3600986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-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রেখা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4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রেখা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অংকন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4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রেখার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উপাত্ত</a:t>
            </a:r>
            <a:r>
              <a:rPr lang="en-US" sz="4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4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            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28600" y="152400"/>
            <a:ext cx="853440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গুলি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করঃ</a:t>
            </a:r>
            <a:endParaRPr lang="en-US" sz="36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8600" y="6096000"/>
            <a:ext cx="85344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গুলি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814018"/>
            <a:ext cx="7467600" cy="51253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68820" y="206514"/>
            <a:ext cx="86868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গুলি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গুলি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ধারনা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106887"/>
            <a:ext cx="7467600" cy="25987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1" y="1058887"/>
            <a:ext cx="3974910" cy="27996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10" y="1143000"/>
            <a:ext cx="4476590" cy="27155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533400"/>
            <a:ext cx="7620000" cy="550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8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ক্রমযোজিত</a:t>
            </a:r>
            <a:r>
              <a:rPr lang="en-US" sz="8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গণসংখ্যার</a:t>
            </a:r>
            <a:r>
              <a:rPr lang="en-US" sz="8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লেখচিত্র</a:t>
            </a:r>
            <a:endParaRPr lang="en-US" sz="8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8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</a:t>
            </a:r>
            <a:endParaRPr lang="en-US" sz="8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8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8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রেখা</a:t>
            </a:r>
            <a:endParaRPr lang="en-US" sz="8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661511"/>
            <a:ext cx="84582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ক্রমযোজিত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রেখা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##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উপাত্তের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বিন্যাসের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ব্যবধানের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উচ্চসীমা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x-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অক্ষ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বরাবর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ক্রমযোজিত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y-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অক্ষ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বরাবর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লেখচিত্র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ক্রমযোজিত</a:t>
            </a:r>
            <a:r>
              <a:rPr lang="en-US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গণসংখ্যার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লেখচিত্র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অজিভ</a:t>
            </a:r>
            <a:r>
              <a:rPr lang="en-US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রেখা</a:t>
            </a:r>
            <a:r>
              <a:rPr lang="en-US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93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20554"/>
            <a:ext cx="8763000" cy="517064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just"/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66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সো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এবার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অর্ধ-বার্ষিক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পরীক্ষায়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গণিতে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প্রাপ্ত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নম্বর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সারণি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গণসংখ্যা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নিবেশনের</a:t>
            </a:r>
            <a:r>
              <a:rPr lang="en-US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ক্রমযোজিত</a:t>
            </a:r>
            <a:r>
              <a:rPr lang="en-US" sz="6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6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সারণি</a:t>
            </a:r>
            <a:r>
              <a:rPr lang="en-US" sz="6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</a:t>
            </a:r>
            <a:r>
              <a:rPr lang="en-US" sz="6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sz="6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34622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81000" y="598986"/>
                <a:ext cx="8382000" cy="3135667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en-US" sz="4000" dirty="0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পরিসর = ( </a:t>
                </a:r>
                <a:r>
                  <a:rPr lang="en-US" sz="4000" dirty="0" err="1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সর্বোচ্চ</a:t>
                </a:r>
                <a:r>
                  <a:rPr lang="en-US" sz="4000" dirty="0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000" dirty="0" err="1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নম্বর</a:t>
                </a:r>
                <a:r>
                  <a:rPr lang="en-US" sz="4000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bn-BD" sz="4000" b="0" i="0" smtClean="0">
                        <a:solidFill>
                          <a:srgbClr val="FFFF00"/>
                        </a:solidFill>
                        <a:latin typeface="Cambria Math"/>
                      </a:rPr>
                      <m:t>সরবনিম্ন</m:t>
                    </m:r>
                  </m:oMath>
                </a14:m>
                <a:r>
                  <a:rPr lang="en-US" sz="4000" dirty="0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) + ১</a:t>
                </a:r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en-US" sz="4400" dirty="0" err="1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শ্রেণি</a:t>
                </a:r>
                <a:r>
                  <a:rPr lang="en-US" sz="4400" dirty="0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err="1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ব্যবধান</a:t>
                </a:r>
                <a:r>
                  <a:rPr lang="en-US" sz="4400" dirty="0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১০ </a:t>
                </a:r>
                <a:r>
                  <a:rPr lang="en-US" sz="4400" dirty="0" err="1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ধরে</a:t>
                </a:r>
                <a:r>
                  <a:rPr lang="en-US" sz="4400" dirty="0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err="1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শ্রেণি</a:t>
                </a:r>
                <a:r>
                  <a:rPr lang="en-US" sz="4400" dirty="0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err="1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সংখ্যা</a:t>
                </a:r>
                <a:r>
                  <a:rPr lang="en-US" sz="4400" dirty="0" smtClean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NikoshBAN" pitchFamily="2" charset="0"/>
                      </a:rPr>
                      <m:t>= </m:t>
                    </m:r>
                    <m:f>
                      <m:fPr>
                        <m:ctrlPr>
                          <a:rPr lang="en-US" sz="4400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400" dirty="0">
                            <a:solidFill>
                              <a:srgbClr val="FFFF00"/>
                            </a:solidFill>
                            <a:latin typeface="NikoshBAN" pitchFamily="2" charset="0"/>
                            <a:cs typeface="NikoshBAN" pitchFamily="2" charset="0"/>
                          </a:rPr>
                          <m:t>পরিসর</m:t>
                        </m:r>
                      </m:num>
                      <m:den>
                        <m:r>
                          <a:rPr lang="en-US" sz="44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১০</m:t>
                        </m:r>
                      </m:den>
                    </m:f>
                  </m:oMath>
                </a14:m>
                <a:endParaRPr lang="en-US" sz="4400" dirty="0" smtClean="0">
                  <a:solidFill>
                    <a:srgbClr val="FFFF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598986"/>
                <a:ext cx="8382000" cy="3135667"/>
              </a:xfrm>
              <a:prstGeom prst="rect">
                <a:avLst/>
              </a:prstGeom>
              <a:blipFill rotWithShape="1">
                <a:blip r:embed="rId3"/>
                <a:stretch>
                  <a:fillRect l="-2691" t="-3107" r="-18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81000" y="2849701"/>
            <a:ext cx="84113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 smtClean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ছকটি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বোর্ডে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খাতায়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তুলে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নিবে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4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269120"/>
              </p:ext>
            </p:extLst>
          </p:nvPr>
        </p:nvGraphicFramePr>
        <p:xfrm>
          <a:off x="416169" y="2895600"/>
          <a:ext cx="8382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948"/>
                <a:gridCol w="1156252"/>
                <a:gridCol w="1676400"/>
                <a:gridCol w="358140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err="1" smtClean="0">
                          <a:latin typeface="NikoshBAN" pitchFamily="2" charset="0"/>
                          <a:cs typeface="NikoshBAN" pitchFamily="2" charset="0"/>
                        </a:rPr>
                        <a:t>শ্রেণি</a:t>
                      </a:r>
                      <a:r>
                        <a:rPr lang="en-US" sz="4000" b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4000" b="0" dirty="0" err="1" smtClean="0">
                          <a:latin typeface="NikoshBAN" pitchFamily="2" charset="0"/>
                          <a:cs typeface="NikoshBAN" pitchFamily="2" charset="0"/>
                        </a:rPr>
                        <a:t>ব্যাপ্তি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err="1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ট্যালি</a:t>
                      </a:r>
                      <a:endParaRPr lang="en-US" sz="4000" b="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 err="1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গণসংখ্যা</a:t>
                      </a:r>
                      <a:endParaRPr lang="en-US" sz="4000" b="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 err="1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ক্রমযোজিত</a:t>
                      </a:r>
                      <a:r>
                        <a:rPr lang="en-US" sz="4000" b="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</a:t>
                      </a:r>
                      <a:r>
                        <a:rPr lang="en-US" sz="4000" b="0" dirty="0" err="1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গণসংখ্যা</a:t>
                      </a:r>
                      <a:endParaRPr lang="en-US" sz="4000" b="0" dirty="0" smtClean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94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1561</TotalTime>
  <Words>569</Words>
  <Application>Microsoft Office PowerPoint</Application>
  <PresentationFormat>On-screen Show (4:3)</PresentationFormat>
  <Paragraphs>128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Integral</vt:lpstr>
      <vt:lpstr>স্বাগতম</vt:lpstr>
      <vt:lpstr>PowerPoint Presentation</vt:lpstr>
      <vt:lpstr>শিখনফল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pc</dc:creator>
  <cp:lastModifiedBy>sHARNA</cp:lastModifiedBy>
  <cp:revision>288</cp:revision>
  <dcterms:created xsi:type="dcterms:W3CDTF">2006-08-16T00:00:00Z</dcterms:created>
  <dcterms:modified xsi:type="dcterms:W3CDTF">2015-10-31T10:45:58Z</dcterms:modified>
</cp:coreProperties>
</file>